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8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36" r:id="rId30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01" Type="http://schemas.openxmlformats.org/officeDocument/2006/relationships/slide" Target="slides/slide18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image" Target="../media/image361.png"/></Relationship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7" name="Shape 11557"/>
        <p:cNvGrpSpPr/>
        <p:nvPr/>
      </p:nvGrpSpPr>
      <p:grpSpPr>
        <a:xfrm>
          <a:off x="0" y="0"/>
          <a:ext cx="0" cy="0"/>
          <a:chOff x="0" y="0"/>
          <a:chExt cx="0" cy="0"/>
        </a:xfrm>
      </p:grpSpPr>
      <p:sp>
        <p:nvSpPr>
          <p:cNvPr id="11558" name="Google Shape;11558;p18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59" name="Google Shape;11559;p1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6213" lvl="0" marL="176213" rtl="0" algn="l">
              <a:spcBef>
                <a:spcPts val="0"/>
              </a:spcBef>
              <a:spcAft>
                <a:spcPts val="0"/>
              </a:spcAft>
              <a:buClr>
                <a:schemeClr val="dk1"/>
              </a:buClr>
              <a:buSzPts val="1200"/>
              <a:buFont typeface="Noto Sans Symbols"/>
              <a:buNone/>
            </a:pPr>
            <a:r>
              <a:rPr lang="en-US">
                <a:latin typeface="Arial"/>
                <a:ea typeface="Arial"/>
                <a:cs typeface="Arial"/>
                <a:sym typeface="Arial"/>
              </a:rPr>
              <a:t>	If you separate an employee in the future, they will remain active until the effective date of the separation. </a:t>
            </a:r>
            <a:endParaRPr/>
          </a:p>
          <a:p>
            <a:pPr indent="-176213" lvl="0" marL="176213" rtl="0" algn="l">
              <a:spcBef>
                <a:spcPts val="0"/>
              </a:spcBef>
              <a:spcAft>
                <a:spcPts val="0"/>
              </a:spcAft>
              <a:buClr>
                <a:schemeClr val="dk1"/>
              </a:buClr>
              <a:buSzPts val="1200"/>
              <a:buFont typeface="Noto Sans Symbols"/>
              <a:buChar char="▪"/>
            </a:pPr>
            <a:r>
              <a:rPr lang="en-US">
                <a:latin typeface="Arial"/>
                <a:ea typeface="Arial"/>
                <a:cs typeface="Arial"/>
                <a:sym typeface="Arial"/>
              </a:rPr>
              <a:t>12/31/9999 means that there is no end date.</a:t>
            </a:r>
            <a:endParaRPr/>
          </a:p>
          <a:p>
            <a:pPr indent="-176212" lvl="1" marL="468313" rtl="0" algn="l">
              <a:spcBef>
                <a:spcPts val="0"/>
              </a:spcBef>
              <a:spcAft>
                <a:spcPts val="0"/>
              </a:spcAft>
              <a:buClr>
                <a:schemeClr val="dk1"/>
              </a:buClr>
              <a:buSzPts val="1200"/>
              <a:buFont typeface="Noto Sans Symbols"/>
              <a:buNone/>
            </a:pPr>
            <a:r>
              <a:rPr b="1" i="1" lang="en-US">
                <a:latin typeface="Arial"/>
                <a:ea typeface="Arial"/>
                <a:cs typeface="Arial"/>
                <a:sym typeface="Arial"/>
              </a:rPr>
              <a:t>	</a:t>
            </a:r>
            <a:endParaRPr/>
          </a:p>
          <a:p>
            <a:pPr indent="-176212" lvl="1" marL="468313" rtl="0" algn="l">
              <a:spcBef>
                <a:spcPts val="0"/>
              </a:spcBef>
              <a:spcAft>
                <a:spcPts val="0"/>
              </a:spcAft>
              <a:buClr>
                <a:schemeClr val="dk1"/>
              </a:buClr>
              <a:buSzPts val="1200"/>
              <a:buFont typeface="Noto Sans Symbols"/>
              <a:buNone/>
            </a:pPr>
            <a:r>
              <a:rPr b="1" i="1" lang="en-US">
                <a:latin typeface="Arial"/>
                <a:ea typeface="Arial"/>
                <a:cs typeface="Arial"/>
                <a:sym typeface="Arial"/>
              </a:rPr>
              <a:t>	Instructor </a:t>
            </a:r>
            <a:r>
              <a:rPr i="1" lang="en-US">
                <a:latin typeface="Arial"/>
                <a:ea typeface="Arial"/>
                <a:cs typeface="Arial"/>
                <a:sym typeface="Arial"/>
              </a:rPr>
              <a:t>– Relate the benefits of effective dating to agencies and end users.</a:t>
            </a:r>
            <a:endParaRPr>
              <a:latin typeface="Arial"/>
              <a:ea typeface="Arial"/>
              <a:cs typeface="Arial"/>
              <a:sym typeface="Arial"/>
            </a:endParaRPr>
          </a:p>
        </p:txBody>
      </p:sp>
      <p:sp>
        <p:nvSpPr>
          <p:cNvPr id="11560" name="Google Shape;11560;p181:notes"/>
          <p:cNvSpPr/>
          <p:nvPr/>
        </p:nvSpPr>
        <p:spPr>
          <a:xfrm>
            <a:off x="896938" y="5486400"/>
            <a:ext cx="4475162" cy="4183063"/>
          </a:xfrm>
          <a:prstGeom prst="rect">
            <a:avLst/>
          </a:prstGeom>
          <a:noFill/>
          <a:ln>
            <a:noFill/>
          </a:ln>
        </p:spPr>
        <p:txBody>
          <a:bodyPr anchorCtr="0" anchor="t" bIns="46675" lIns="93375" spcFirstLastPara="1" rIns="93375" wrap="square" tIns="46675">
            <a:noAutofit/>
          </a:bodyPr>
          <a:lstStyle/>
          <a:p>
            <a:pPr indent="-228600" lvl="0" marL="228600" marR="0" rtl="0" algn="l">
              <a:lnSpc>
                <a:spcPct val="100000"/>
              </a:lnSpc>
              <a:spcBef>
                <a:spcPts val="0"/>
              </a:spcBef>
              <a:spcAft>
                <a:spcPts val="0"/>
              </a:spcAft>
              <a:buClr>
                <a:srgbClr val="000000"/>
              </a:buClr>
              <a:buSzPts val="1200"/>
              <a:buFont typeface="Arial"/>
              <a:buNone/>
            </a:pPr>
            <a:r>
              <a:rPr b="1" i="1" lang="en-US" sz="1200" u="none" cap="none" strike="noStrike">
                <a:solidFill>
                  <a:srgbClr val="000000"/>
                </a:solidFill>
                <a:latin typeface="Arial"/>
                <a:ea typeface="Arial"/>
                <a:cs typeface="Arial"/>
                <a:sym typeface="Arial"/>
              </a:rPr>
              <a:t>	</a:t>
            </a:r>
            <a:endParaRPr b="0" i="1" sz="1200" u="none" cap="none" strike="noStrike">
              <a:solidFill>
                <a:srgbClr val="000000"/>
              </a:solidFill>
              <a:latin typeface="Arial"/>
              <a:ea typeface="Arial"/>
              <a:cs typeface="Arial"/>
              <a:sym typeface="Arial"/>
            </a:endParaRPr>
          </a:p>
        </p:txBody>
      </p:sp>
      <p:pic>
        <p:nvPicPr>
          <p:cNvPr descr="MCEN00630_0000[1]" id="11561" name="Google Shape;11561;p181:notes"/>
          <p:cNvPicPr preferRelativeResize="0"/>
          <p:nvPr/>
        </p:nvPicPr>
        <p:blipFill rotWithShape="1">
          <a:blip r:embed="rId2">
            <a:alphaModFix/>
          </a:blip>
          <a:srcRect b="0" l="0" r="0" t="0"/>
          <a:stretch/>
        </p:blipFill>
        <p:spPr>
          <a:xfrm>
            <a:off x="673100" y="5715000"/>
            <a:ext cx="449263" cy="381000"/>
          </a:xfrm>
          <a:prstGeom prst="rect">
            <a:avLst/>
          </a:prstGeom>
          <a:noFill/>
          <a:ln>
            <a:noFill/>
          </a:ln>
        </p:spPr>
      </p:pic>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30.xml"/><Relationship Id="rId2" Type="http://schemas.openxmlformats.org/officeDocument/2006/relationships/notesSlide" Target="../notesSlides/notesSlide181.xml"/><Relationship Id="rId3" Type="http://schemas.openxmlformats.org/officeDocument/2006/relationships/image" Target="../media/image339.jpg"/></Relationships>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CC"/>
        </a:solidFill>
      </p:bgPr>
    </p:bg>
    <p:spTree>
      <p:nvGrpSpPr>
        <p:cNvPr id="11562" name="Shape 11562"/>
        <p:cNvGrpSpPr/>
        <p:nvPr/>
      </p:nvGrpSpPr>
      <p:grpSpPr>
        <a:xfrm>
          <a:off x="0" y="0"/>
          <a:ext cx="0" cy="0"/>
          <a:chOff x="0" y="0"/>
          <a:chExt cx="0" cy="0"/>
        </a:xfrm>
      </p:grpSpPr>
      <p:sp>
        <p:nvSpPr>
          <p:cNvPr id="11563" name="Google Shape;11563;p16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564" name="Google Shape;11564;p1611"/>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Effective Dating</a:t>
            </a:r>
            <a:endParaRPr/>
          </a:p>
        </p:txBody>
      </p:sp>
      <p:sp>
        <p:nvSpPr>
          <p:cNvPr id="11565" name="Google Shape;11565;p1611"/>
          <p:cNvSpPr txBox="1"/>
          <p:nvPr>
            <p:ph idx="1" type="body"/>
          </p:nvPr>
        </p:nvSpPr>
        <p:spPr>
          <a:xfrm>
            <a:off x="228600" y="1066800"/>
            <a:ext cx="8534400" cy="2971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a:t>HRMS allows you to enter an </a:t>
            </a:r>
            <a:r>
              <a:rPr b="1" lang="en-US"/>
              <a:t>“______________ _______”</a:t>
            </a:r>
            <a:r>
              <a:rPr lang="en-US"/>
              <a:t> when creating infotype records.</a:t>
            </a:r>
            <a:endParaRPr/>
          </a:p>
          <a:p>
            <a:pPr indent="-342900" lvl="0" marL="342900" rtl="0" algn="l">
              <a:spcBef>
                <a:spcPts val="1200"/>
              </a:spcBef>
              <a:spcAft>
                <a:spcPts val="0"/>
              </a:spcAft>
              <a:buSzPts val="2400"/>
              <a:buChar char="■"/>
            </a:pPr>
            <a:r>
              <a:rPr lang="en-US"/>
              <a:t>You can enter information into HRMS at any time, before or after the employee information changes.</a:t>
            </a:r>
            <a:endParaRPr/>
          </a:p>
          <a:p>
            <a:pPr indent="-342900" lvl="0" marL="342900" rtl="0" algn="l">
              <a:lnSpc>
                <a:spcPct val="130000"/>
              </a:lnSpc>
              <a:spcBef>
                <a:spcPts val="1200"/>
              </a:spcBef>
              <a:spcAft>
                <a:spcPts val="0"/>
              </a:spcAft>
              <a:buSzPts val="2400"/>
              <a:buChar char="■"/>
            </a:pPr>
            <a:r>
              <a:rPr lang="en-US"/>
              <a:t>The effective date is based upon a valid ________ date and a valid ___________________ date.</a:t>
            </a:r>
            <a:endParaRPr/>
          </a:p>
        </p:txBody>
      </p:sp>
      <p:sp>
        <p:nvSpPr>
          <p:cNvPr id="11566" name="Google Shape;11566;p1611"/>
          <p:cNvSpPr txBox="1"/>
          <p:nvPr/>
        </p:nvSpPr>
        <p:spPr>
          <a:xfrm>
            <a:off x="609600" y="4114800"/>
            <a:ext cx="4648200" cy="1031875"/>
          </a:xfrm>
          <a:prstGeom prst="rect">
            <a:avLst/>
          </a:prstGeom>
          <a:solidFill>
            <a:srgbClr val="FFFFCC"/>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Note:</a:t>
            </a:r>
            <a:r>
              <a:rPr b="0" i="0" lang="en-US" sz="2000" u="none" cap="none" strike="noStrike">
                <a:solidFill>
                  <a:srgbClr val="000000"/>
                </a:solidFill>
                <a:latin typeface="Arial"/>
                <a:ea typeface="Arial"/>
                <a:cs typeface="Arial"/>
                <a:sym typeface="Arial"/>
              </a:rPr>
              <a:t> The end date might default to 12/31/9999. Verify the desired end date prior to saving the action.</a:t>
            </a:r>
            <a:endParaRPr/>
          </a:p>
        </p:txBody>
      </p:sp>
      <p:pic>
        <p:nvPicPr>
          <p:cNvPr descr="j0309636" id="11567" name="Google Shape;11567;p1611"/>
          <p:cNvPicPr preferRelativeResize="0"/>
          <p:nvPr/>
        </p:nvPicPr>
        <p:blipFill rotWithShape="1">
          <a:blip r:embed="rId3">
            <a:alphaModFix/>
          </a:blip>
          <a:srcRect b="0" l="0" r="0" t="0"/>
          <a:stretch/>
        </p:blipFill>
        <p:spPr>
          <a:xfrm>
            <a:off x="6684272" y="3962400"/>
            <a:ext cx="2154928" cy="1608138"/>
          </a:xfrm>
          <a:prstGeom prst="roundRect">
            <a:avLst>
              <a:gd fmla="val 21650"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